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0" r:id="rId2"/>
    <p:sldId id="256" r:id="rId3"/>
    <p:sldId id="266" r:id="rId4"/>
    <p:sldId id="267" r:id="rId5"/>
    <p:sldId id="268" r:id="rId6"/>
    <p:sldId id="269" r:id="rId7"/>
    <p:sldId id="270" r:id="rId8"/>
    <p:sldId id="262" r:id="rId9"/>
    <p:sldId id="263" r:id="rId10"/>
    <p:sldId id="272" r:id="rId11"/>
    <p:sldId id="257" r:id="rId12"/>
    <p:sldId id="264" r:id="rId13"/>
    <p:sldId id="265" r:id="rId14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ardo Alvarez Sanchez" initials="RAS" lastIdx="3" clrIdx="0">
    <p:extLst>
      <p:ext uri="{19B8F6BF-5375-455C-9EA6-DF929625EA0E}">
        <p15:presenceInfo xmlns:p15="http://schemas.microsoft.com/office/powerpoint/2012/main" userId="S-1-5-21-1391343978-674009914-1139924821-73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ARTICIPACION%20CIUDADANA%202016\Tabla%20ejercicio%20de%20participacion%20ciudadana%20modificado%20lunes%205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MX" dirty="0"/>
              <a:t>Casos de devoluciones por incumplimiento ocasionado</a:t>
            </a:r>
            <a:r>
              <a:rPr lang="es-MX" baseline="0" dirty="0"/>
              <a:t> por el TLP</a:t>
            </a:r>
            <a:endParaRPr lang="es-MX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602824868620912"/>
          <c:y val="0.13991132865148614"/>
          <c:w val="0.72835820687976915"/>
          <c:h val="0.61369694974168532"/>
        </c:manualLayout>
      </c:layout>
      <c:barChart>
        <c:barDir val="col"/>
        <c:grouping val="stacked"/>
        <c:varyColors val="0"/>
        <c:ser>
          <c:idx val="3"/>
          <c:order val="0"/>
          <c:tx>
            <c:strRef>
              <c:f>RECLAMACIONES!$B$4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RECLAMACIONES!$A$5:$A$16</c:f>
              <c:strCache>
                <c:ptCount val="12"/>
                <c:pt idx="0">
                  <c:v>Peninsular</c:v>
                </c:pt>
                <c:pt idx="1">
                  <c:v>Metropolitana</c:v>
                </c:pt>
                <c:pt idx="2">
                  <c:v>Norte</c:v>
                </c:pt>
                <c:pt idx="3">
                  <c:v>Pacífico</c:v>
                </c:pt>
                <c:pt idx="4">
                  <c:v>Occidente</c:v>
                </c:pt>
                <c:pt idx="5">
                  <c:v>Noroeste</c:v>
                </c:pt>
                <c:pt idx="6">
                  <c:v>Noreste</c:v>
                </c:pt>
                <c:pt idx="7">
                  <c:v>Bajío</c:v>
                </c:pt>
                <c:pt idx="8">
                  <c:v>Baja California</c:v>
                </c:pt>
                <c:pt idx="9">
                  <c:v>Centro Sur</c:v>
                </c:pt>
                <c:pt idx="10">
                  <c:v>Sureste</c:v>
                </c:pt>
                <c:pt idx="11">
                  <c:v>Golfo</c:v>
                </c:pt>
              </c:strCache>
            </c:strRef>
          </c:cat>
          <c:val>
            <c:numRef>
              <c:f>RECLAMACIONES!$B$5:$B$16</c:f>
              <c:numCache>
                <c:formatCode>General</c:formatCode>
                <c:ptCount val="12"/>
                <c:pt idx="0">
                  <c:v>0</c:v>
                </c:pt>
                <c:pt idx="1">
                  <c:v>5</c:v>
                </c:pt>
                <c:pt idx="4">
                  <c:v>2</c:v>
                </c:pt>
                <c:pt idx="5">
                  <c:v>3</c:v>
                </c:pt>
                <c:pt idx="6">
                  <c:v>14</c:v>
                </c:pt>
                <c:pt idx="7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A4-429F-9A9B-B6B6FB8D8E19}"/>
            </c:ext>
          </c:extLst>
        </c:ser>
        <c:ser>
          <c:idx val="4"/>
          <c:order val="1"/>
          <c:tx>
            <c:strRef>
              <c:f>RECLAMACIONES!$C$4</c:f>
              <c:strCache>
                <c:ptCount val="1"/>
                <c:pt idx="0">
                  <c:v>ENE-AGO 16</c:v>
                </c:pt>
              </c:strCache>
            </c:strRef>
          </c:tx>
          <c:invertIfNegative val="0"/>
          <c:cat>
            <c:strRef>
              <c:f>RECLAMACIONES!$A$5:$A$16</c:f>
              <c:strCache>
                <c:ptCount val="12"/>
                <c:pt idx="0">
                  <c:v>Peninsular</c:v>
                </c:pt>
                <c:pt idx="1">
                  <c:v>Metropolitana</c:v>
                </c:pt>
                <c:pt idx="2">
                  <c:v>Norte</c:v>
                </c:pt>
                <c:pt idx="3">
                  <c:v>Pacífico</c:v>
                </c:pt>
                <c:pt idx="4">
                  <c:v>Occidente</c:v>
                </c:pt>
                <c:pt idx="5">
                  <c:v>Noroeste</c:v>
                </c:pt>
                <c:pt idx="6">
                  <c:v>Noreste</c:v>
                </c:pt>
                <c:pt idx="7">
                  <c:v>Bajío</c:v>
                </c:pt>
                <c:pt idx="8">
                  <c:v>Baja California</c:v>
                </c:pt>
                <c:pt idx="9">
                  <c:v>Centro Sur</c:v>
                </c:pt>
                <c:pt idx="10">
                  <c:v>Sureste</c:v>
                </c:pt>
                <c:pt idx="11">
                  <c:v>Golfo</c:v>
                </c:pt>
              </c:strCache>
            </c:strRef>
          </c:cat>
          <c:val>
            <c:numRef>
              <c:f>RECLAMACIONES!$C$5:$C$16</c:f>
              <c:numCache>
                <c:formatCode>General</c:formatCode>
                <c:ptCount val="12"/>
                <c:pt idx="0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A4-429F-9A9B-B6B6FB8D8E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7143072"/>
        <c:axId val="547143464"/>
      </c:barChart>
      <c:catAx>
        <c:axId val="547143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47143464"/>
        <c:crosses val="autoZero"/>
        <c:auto val="1"/>
        <c:lblAlgn val="ctr"/>
        <c:lblOffset val="100"/>
        <c:noMultiLvlLbl val="0"/>
      </c:catAx>
      <c:valAx>
        <c:axId val="5471434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i="0" u="none" strike="noStrike" kern="1200" baseline="0" dirty="0">
                    <a:solidFill>
                      <a:sysClr val="windowText" lastClr="000000"/>
                    </a:solidFill>
                    <a:effectLst/>
                    <a:latin typeface="+mn-lt"/>
                    <a:ea typeface="+mn-ea"/>
                    <a:cs typeface="+mn-cs"/>
                  </a:rPr>
                  <a:t>NÚMERO DE CASOS</a:t>
                </a:r>
                <a:endParaRPr lang="es-ES" sz="1000" b="1" i="0" u="none" strike="noStrike" kern="1200" baseline="0" dirty="0">
                  <a:solidFill>
                    <a:sysClr val="windowText" lastClr="000000"/>
                  </a:solidFill>
                  <a:effectLst/>
                  <a:latin typeface="+mn-lt"/>
                  <a:ea typeface="+mn-ea"/>
                  <a:cs typeface="+mn-cs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471430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0974236313587191"/>
          <c:y val="0.19854933673831313"/>
          <c:w val="0.16434426849637143"/>
          <c:h val="5.0652418447694039E-2"/>
        </c:manualLayout>
      </c:layout>
      <c:overlay val="0"/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8E1C74-9A08-444B-A79C-068B368B89B3}" type="datetimeFigureOut">
              <a:rPr lang="es-MX" smtClean="0"/>
              <a:t>11/10/2016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C3657FB-CF14-4471-9A5A-9F2E1AA80D4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1487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54E47-11FE-46E7-BBBF-7D6D49193CBE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2284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A3FD-9433-4978-A395-88D46FB46A96}" type="datetimeFigureOut">
              <a:rPr lang="es-MX" smtClean="0"/>
              <a:t>11/10/2016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E12A-3ACA-4623-83D5-707A1D6898B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9543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A3FD-9433-4978-A395-88D46FB46A96}" type="datetimeFigureOut">
              <a:rPr lang="es-MX" smtClean="0"/>
              <a:t>11/10/2016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E12A-3ACA-4623-83D5-707A1D6898B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7376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A3FD-9433-4978-A395-88D46FB46A96}" type="datetimeFigureOut">
              <a:rPr lang="es-MX" smtClean="0"/>
              <a:t>11/10/2016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E12A-3ACA-4623-83D5-707A1D6898B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9870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A3FD-9433-4978-A395-88D46FB46A96}" type="datetimeFigureOut">
              <a:rPr lang="es-MX" smtClean="0"/>
              <a:t>11/10/2016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E12A-3ACA-4623-83D5-707A1D6898B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388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A3FD-9433-4978-A395-88D46FB46A96}" type="datetimeFigureOut">
              <a:rPr lang="es-MX" smtClean="0"/>
              <a:t>11/10/2016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E12A-3ACA-4623-83D5-707A1D6898B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5659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A3FD-9433-4978-A395-88D46FB46A96}" type="datetimeFigureOut">
              <a:rPr lang="es-MX" smtClean="0"/>
              <a:t>11/10/2016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E12A-3ACA-4623-83D5-707A1D6898B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10511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A3FD-9433-4978-A395-88D46FB46A96}" type="datetimeFigureOut">
              <a:rPr lang="es-MX" smtClean="0"/>
              <a:t>11/10/2016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E12A-3ACA-4623-83D5-707A1D6898B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1478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A3FD-9433-4978-A395-88D46FB46A96}" type="datetimeFigureOut">
              <a:rPr lang="es-MX" smtClean="0"/>
              <a:t>11/10/2016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E12A-3ACA-4623-83D5-707A1D6898B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7319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A3FD-9433-4978-A395-88D46FB46A96}" type="datetimeFigureOut">
              <a:rPr lang="es-MX" smtClean="0"/>
              <a:t>11/10/2016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E12A-3ACA-4623-83D5-707A1D6898B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0158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A3FD-9433-4978-A395-88D46FB46A96}" type="datetimeFigureOut">
              <a:rPr lang="es-MX" smtClean="0"/>
              <a:t>11/10/2016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E12A-3ACA-4623-83D5-707A1D6898B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37774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A3FD-9433-4978-A395-88D46FB46A96}" type="datetimeFigureOut">
              <a:rPr lang="es-MX" smtClean="0"/>
              <a:t>11/10/2016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7E12A-3ACA-4623-83D5-707A1D6898B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4026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AA3FD-9433-4978-A395-88D46FB46A96}" type="datetimeFigureOut">
              <a:rPr lang="es-MX" smtClean="0"/>
              <a:t>11/10/2016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7E12A-3ACA-4623-83D5-707A1D6898B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937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ventas@sae.Gob.m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0"/>
            <a:ext cx="9106215" cy="6858000"/>
          </a:xfrm>
          <a:prstGeom prst="rect">
            <a:avLst/>
          </a:prstGeom>
        </p:spPr>
      </p:pic>
      <p:sp>
        <p:nvSpPr>
          <p:cNvPr id="5" name="6 Subtítulo"/>
          <p:cNvSpPr txBox="1">
            <a:spLocks/>
          </p:cNvSpPr>
          <p:nvPr/>
        </p:nvSpPr>
        <p:spPr bwMode="auto">
          <a:xfrm>
            <a:off x="1619537" y="5895832"/>
            <a:ext cx="6156176" cy="818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s-MX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Respuesta de </a:t>
            </a:r>
            <a:r>
              <a:rPr lang="es-MX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Ejercicio de Participación Ciudadana </a:t>
            </a:r>
            <a:r>
              <a:rPr lang="es-MX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Octubre 2016</a:t>
            </a:r>
            <a:endParaRPr lang="es-MX" sz="2000" dirty="0">
              <a:solidFill>
                <a:srgbClr val="90A5B5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11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225" y="31959"/>
            <a:ext cx="1544960" cy="54459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771" y="809399"/>
            <a:ext cx="3443636" cy="5239201"/>
          </a:xfrm>
          <a:prstGeom prst="rect">
            <a:avLst/>
          </a:prstGeom>
        </p:spPr>
      </p:pic>
      <p:graphicFrame>
        <p:nvGraphicFramePr>
          <p:cNvPr id="9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8820467"/>
              </p:ext>
            </p:extLst>
          </p:nvPr>
        </p:nvGraphicFramePr>
        <p:xfrm>
          <a:off x="4679576" y="809400"/>
          <a:ext cx="7325957" cy="5150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6267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63071" y="564777"/>
            <a:ext cx="11645153" cy="8939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Servicio de Administración y Enajenación de Bienes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Ejercicio de Participación Ciudadana </a:t>
            </a:r>
            <a:r>
              <a:rPr lang="es-MX" b="1" dirty="0" smtClean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2016</a:t>
            </a:r>
            <a:endParaRPr lang="es-MX" b="1" dirty="0">
              <a:solidFill>
                <a:srgbClr val="F79646">
                  <a:lumMod val="75000"/>
                </a:srgbClr>
              </a:solidFill>
              <a:latin typeface="Arial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63071" y="1570787"/>
            <a:ext cx="11645153" cy="4921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Compromiso 1. Disminución de tiempos de facturación y entrega en Delegaciones Regionales del Bien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363071" y="2240816"/>
            <a:ext cx="11645153" cy="43702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Procedimiento de atención</a:t>
            </a:r>
          </a:p>
          <a:p>
            <a:endParaRPr lang="es-MX" sz="800" dirty="0" smtClean="0">
              <a:solidFill>
                <a:schemeClr val="tx1"/>
              </a:solidFill>
            </a:endParaRPr>
          </a:p>
          <a:p>
            <a:endParaRPr lang="es-MX" sz="2000" dirty="0" smtClean="0">
              <a:solidFill>
                <a:schemeClr val="tx1"/>
              </a:solidFill>
            </a:endParaRPr>
          </a:p>
          <a:p>
            <a:r>
              <a:rPr lang="es-MX" dirty="0" smtClean="0">
                <a:solidFill>
                  <a:schemeClr val="tx1"/>
                </a:solidFill>
              </a:rPr>
              <a:t>Propuesta que ya se cumple. En cada evento comercial se entrega a cada participante un  calendario de entregas, por lo que el participante ganador agenda  su cita para el retiro de los bienes.</a:t>
            </a:r>
          </a:p>
          <a:p>
            <a:endParaRPr lang="es-MX" dirty="0">
              <a:solidFill>
                <a:schemeClr val="tx1"/>
              </a:solidFill>
            </a:endParaRPr>
          </a:p>
          <a:p>
            <a:endParaRPr lang="es-MX" dirty="0" smtClean="0">
              <a:solidFill>
                <a:schemeClr val="tx1"/>
              </a:solidFill>
            </a:endParaRPr>
          </a:p>
          <a:p>
            <a:endParaRPr lang="es-MX" dirty="0">
              <a:solidFill>
                <a:schemeClr val="tx1"/>
              </a:solidFill>
            </a:endParaRPr>
          </a:p>
          <a:p>
            <a:pPr algn="just"/>
            <a:r>
              <a:rPr lang="es-MX" b="1" u="sng" dirty="0">
                <a:solidFill>
                  <a:schemeClr val="tx1"/>
                </a:solidFill>
              </a:rPr>
              <a:t>Modo de verificación</a:t>
            </a:r>
          </a:p>
          <a:p>
            <a:pPr algn="just"/>
            <a:r>
              <a:rPr lang="es-MX" dirty="0" smtClean="0">
                <a:solidFill>
                  <a:schemeClr val="tx1"/>
                </a:solidFill>
              </a:rPr>
              <a:t>Calendario de Entregas.</a:t>
            </a:r>
            <a:endParaRPr lang="es-MX" dirty="0">
              <a:solidFill>
                <a:schemeClr val="tx1"/>
              </a:solidFill>
            </a:endParaRPr>
          </a:p>
          <a:p>
            <a:endParaRPr lang="es-MX" dirty="0" smtClean="0">
              <a:solidFill>
                <a:schemeClr val="tx1"/>
              </a:solidFill>
            </a:endParaRPr>
          </a:p>
          <a:p>
            <a:endParaRPr lang="es-MX" dirty="0" smtClean="0">
              <a:solidFill>
                <a:srgbClr val="FFFF00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570" y="31959"/>
            <a:ext cx="1544960" cy="54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79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63071" y="564777"/>
            <a:ext cx="11645153" cy="8939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Servicio de Administración y Enajenación de Bienes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Ejercicio de Participación Ciudadana </a:t>
            </a:r>
            <a:r>
              <a:rPr lang="es-MX" b="1" dirty="0" smtClean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2016</a:t>
            </a:r>
            <a:endParaRPr lang="es-MX" b="1" dirty="0">
              <a:solidFill>
                <a:srgbClr val="F79646">
                  <a:lumMod val="75000"/>
                </a:srgbClr>
              </a:solidFill>
              <a:latin typeface="Arial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63071" y="1570787"/>
            <a:ext cx="11645153" cy="4921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Compromiso 2.Autorizar al participante en la Subasta tomar fotos del bien a subastar en la visita ocular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363071" y="2249960"/>
            <a:ext cx="11645153" cy="43702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es-MX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Procedimiento de atención</a:t>
            </a:r>
          </a:p>
          <a:p>
            <a:pPr algn="just"/>
            <a:endParaRPr lang="es-MX" sz="800" dirty="0" smtClean="0">
              <a:solidFill>
                <a:schemeClr val="tx1"/>
              </a:solidFill>
            </a:endParaRPr>
          </a:p>
          <a:p>
            <a:pPr algn="just"/>
            <a:endParaRPr lang="es-MX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es-MX" dirty="0">
                <a:solidFill>
                  <a:schemeClr val="tx1"/>
                </a:solidFill>
              </a:rPr>
              <a:t>En cada evento comercial, el área de Comercialización de Bienes deberá </a:t>
            </a:r>
            <a:r>
              <a:rPr lang="es-MX" dirty="0" smtClean="0">
                <a:solidFill>
                  <a:schemeClr val="tx1"/>
                </a:solidFill>
              </a:rPr>
              <a:t>incluir, </a:t>
            </a:r>
            <a:r>
              <a:rPr lang="es-MX" dirty="0">
                <a:solidFill>
                  <a:schemeClr val="tx1"/>
                </a:solidFill>
              </a:rPr>
              <a:t>en el apartado de inspección física u ocular de las Bases de Venta, que los INTERESADOS podrán solicitar fotografías de los LOTES de interés objeto de la SUBASTA, previa solicitud vía correo electrónico.  </a:t>
            </a:r>
          </a:p>
          <a:p>
            <a:pPr lvl="0" algn="just"/>
            <a:r>
              <a:rPr lang="es-MX" dirty="0" smtClean="0">
                <a:solidFill>
                  <a:schemeClr val="tx1"/>
                </a:solidFill>
              </a:rPr>
              <a:t>Las </a:t>
            </a:r>
            <a:r>
              <a:rPr lang="es-MX" dirty="0">
                <a:solidFill>
                  <a:schemeClr val="tx1"/>
                </a:solidFill>
              </a:rPr>
              <a:t>fotografías </a:t>
            </a:r>
            <a:r>
              <a:rPr lang="es-MX" dirty="0" smtClean="0">
                <a:solidFill>
                  <a:schemeClr val="tx1"/>
                </a:solidFill>
              </a:rPr>
              <a:t>solicitadas, </a:t>
            </a:r>
            <a:r>
              <a:rPr lang="es-MX" dirty="0">
                <a:solidFill>
                  <a:schemeClr val="tx1"/>
                </a:solidFill>
              </a:rPr>
              <a:t>serán tomadas por el personal del </a:t>
            </a:r>
            <a:r>
              <a:rPr lang="es-MX" dirty="0" smtClean="0">
                <a:solidFill>
                  <a:schemeClr val="tx1"/>
                </a:solidFill>
              </a:rPr>
              <a:t>SAE, </a:t>
            </a:r>
            <a:r>
              <a:rPr lang="es-MX" dirty="0">
                <a:solidFill>
                  <a:schemeClr val="tx1"/>
                </a:solidFill>
              </a:rPr>
              <a:t>y se enviarán por correo electrónico al INTERESADO previo a la junta de postores.</a:t>
            </a:r>
          </a:p>
          <a:p>
            <a:pPr algn="just"/>
            <a:r>
              <a:rPr lang="es-MX" dirty="0"/>
              <a:t> </a:t>
            </a:r>
          </a:p>
          <a:p>
            <a:pPr algn="just"/>
            <a:r>
              <a:rPr lang="es-MX" sz="2000" b="1" u="sng" dirty="0" smtClean="0">
                <a:solidFill>
                  <a:schemeClr val="tx1"/>
                </a:solidFill>
              </a:rPr>
              <a:t>Modo de verificación</a:t>
            </a:r>
          </a:p>
          <a:p>
            <a:pPr algn="just"/>
            <a:endParaRPr lang="es-MX" sz="2000" dirty="0" smtClean="0">
              <a:solidFill>
                <a:schemeClr val="tx1"/>
              </a:solidFill>
            </a:endParaRPr>
          </a:p>
          <a:p>
            <a:pPr algn="just"/>
            <a:r>
              <a:rPr lang="es-MX" dirty="0" smtClean="0">
                <a:solidFill>
                  <a:schemeClr val="tx1"/>
                </a:solidFill>
              </a:rPr>
              <a:t>En las Bases de Venta.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570" y="31959"/>
            <a:ext cx="1544960" cy="54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48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63071" y="564777"/>
            <a:ext cx="11645153" cy="8939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Servicio de Administración y Enajenación de Bienes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Ejercicio de Participación Ciudadana </a:t>
            </a:r>
            <a:r>
              <a:rPr lang="es-MX" b="1" dirty="0" smtClean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2016</a:t>
            </a:r>
            <a:endParaRPr lang="es-MX" b="1" dirty="0">
              <a:solidFill>
                <a:srgbClr val="F79646">
                  <a:lumMod val="75000"/>
                </a:srgbClr>
              </a:solidFill>
              <a:latin typeface="Arial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63071" y="1570787"/>
            <a:ext cx="11645153" cy="4921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Compromiso 3. Evitar el robo de piezas a las unidades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363071" y="2258568"/>
            <a:ext cx="11645153" cy="43433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es-MX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Procedimiento de atención</a:t>
            </a:r>
          </a:p>
          <a:p>
            <a:pPr algn="just"/>
            <a:endParaRPr lang="es-MX" sz="800" dirty="0" smtClean="0">
              <a:solidFill>
                <a:schemeClr val="tx1"/>
              </a:solidFill>
            </a:endParaRPr>
          </a:p>
          <a:p>
            <a:pPr algn="just"/>
            <a:r>
              <a:rPr lang="es-MX" dirty="0" smtClean="0">
                <a:solidFill>
                  <a:schemeClr val="tx1"/>
                </a:solidFill>
              </a:rPr>
              <a:t>Propuesta que ya se cumple. En el Comité de Operación que sesiona generalmente </a:t>
            </a:r>
            <a:r>
              <a:rPr lang="es-MX" dirty="0">
                <a:solidFill>
                  <a:schemeClr val="tx1"/>
                </a:solidFill>
              </a:rPr>
              <a:t>cada 15 días, se expone, en los casos </a:t>
            </a:r>
            <a:r>
              <a:rPr lang="es-MX" dirty="0" smtClean="0">
                <a:solidFill>
                  <a:schemeClr val="tx1"/>
                </a:solidFill>
              </a:rPr>
              <a:t>en </a:t>
            </a:r>
            <a:r>
              <a:rPr lang="es-MX" dirty="0">
                <a:solidFill>
                  <a:schemeClr val="tx1"/>
                </a:solidFill>
              </a:rPr>
              <a:t>que exista algún bien con </a:t>
            </a:r>
            <a:r>
              <a:rPr lang="es-MX" dirty="0" smtClean="0">
                <a:solidFill>
                  <a:schemeClr val="tx1"/>
                </a:solidFill>
              </a:rPr>
              <a:t>faltantes, </a:t>
            </a:r>
            <a:r>
              <a:rPr lang="es-MX" dirty="0">
                <a:solidFill>
                  <a:schemeClr val="tx1"/>
                </a:solidFill>
              </a:rPr>
              <a:t>para que sea valorado, con la finalidad de realizar la devolución del importe pagado al comprador.   </a:t>
            </a:r>
          </a:p>
          <a:p>
            <a:pPr algn="just"/>
            <a:endParaRPr lang="es-MX" sz="800" dirty="0" smtClean="0">
              <a:solidFill>
                <a:schemeClr val="tx1"/>
              </a:solidFill>
            </a:endParaRPr>
          </a:p>
          <a:p>
            <a:pPr algn="just"/>
            <a:r>
              <a:rPr lang="es-MX" sz="2000" b="1" u="sng" dirty="0" smtClean="0">
                <a:solidFill>
                  <a:schemeClr val="tx1"/>
                </a:solidFill>
              </a:rPr>
              <a:t>Modo de verificación</a:t>
            </a:r>
          </a:p>
          <a:p>
            <a:pPr algn="just"/>
            <a:endParaRPr lang="es-MX" sz="2000" dirty="0" smtClean="0">
              <a:solidFill>
                <a:schemeClr val="tx1"/>
              </a:solidFill>
            </a:endParaRPr>
          </a:p>
          <a:p>
            <a:pPr algn="just"/>
            <a:r>
              <a:rPr lang="es-MX" dirty="0" smtClean="0">
                <a:solidFill>
                  <a:schemeClr val="tx1"/>
                </a:solidFill>
              </a:rPr>
              <a:t>En caso de presentarse alguna situación en la que el comprador no este de acuerdo, presenta su solicitud vía correo electrónico en </a:t>
            </a:r>
            <a:r>
              <a:rPr lang="es-MX" dirty="0" smtClean="0">
                <a:solidFill>
                  <a:schemeClr val="tx1"/>
                </a:solidFill>
                <a:hlinkClick r:id="rId2"/>
              </a:rPr>
              <a:t>ventas@sae.Gob.mx</a:t>
            </a:r>
            <a:r>
              <a:rPr lang="es-MX" dirty="0" smtClean="0">
                <a:solidFill>
                  <a:schemeClr val="tx1"/>
                </a:solidFill>
              </a:rPr>
              <a:t>; o bien en Insurgentes Sur 2073, Col. San Ángel Inn, Ciudad de México, teléfono 01 800 523 23 27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570" y="31959"/>
            <a:ext cx="1544960" cy="54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67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72269" y="600565"/>
            <a:ext cx="9798779" cy="15252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SERVICIO DE ADMINISTRACIÓN Y ENAJENACIÓN DE BIENES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EJERCICIO DE PARTICIPACIÓN CIUDADANA 2016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MX" b="1" dirty="0">
              <a:solidFill>
                <a:srgbClr val="F79646">
                  <a:lumMod val="75000"/>
                </a:srgbClr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RESPUESTA DE LA INSTITUCIÓN A LAS PROPUESTAS DE LOS ACTORES SOCIALES</a:t>
            </a:r>
          </a:p>
        </p:txBody>
      </p:sp>
      <p:sp>
        <p:nvSpPr>
          <p:cNvPr id="5" name="Rectángulo 4"/>
          <p:cNvSpPr/>
          <p:nvPr/>
        </p:nvSpPr>
        <p:spPr>
          <a:xfrm>
            <a:off x="872270" y="2183407"/>
            <a:ext cx="2755296" cy="10242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Propuesta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679235" y="2176149"/>
            <a:ext cx="1844495" cy="10315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Respuesta Genérica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594588" y="2165119"/>
            <a:ext cx="3534172" cy="4001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Compromiso de la Institución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594588" y="2603998"/>
            <a:ext cx="1844495" cy="5762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Meta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482509" y="2603998"/>
            <a:ext cx="1646251" cy="5762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Fecha de Cumplimiento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9171432" y="2177497"/>
            <a:ext cx="1466949" cy="10169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Estatus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872270" y="3255287"/>
            <a:ext cx="2736108" cy="31804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400" dirty="0">
                <a:solidFill>
                  <a:schemeClr val="tx1"/>
                </a:solidFill>
              </a:rPr>
              <a:t>Después</a:t>
            </a:r>
            <a:r>
              <a:rPr lang="es-MX" sz="1400" dirty="0" smtClean="0">
                <a:solidFill>
                  <a:schemeClr val="tx1"/>
                </a:solidFill>
              </a:rPr>
              <a:t> del t</a:t>
            </a:r>
            <a:r>
              <a:rPr lang="es-MX" sz="1400" dirty="0">
                <a:solidFill>
                  <a:schemeClr val="tx1"/>
                </a:solidFill>
              </a:rPr>
              <a:t>érmin</a:t>
            </a:r>
            <a:r>
              <a:rPr lang="es-MX" sz="1400" dirty="0" smtClean="0">
                <a:solidFill>
                  <a:schemeClr val="tx1"/>
                </a:solidFill>
              </a:rPr>
              <a:t>o de la subasta verificar que las entregas se realicen en tiempo.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3670091" y="3255287"/>
            <a:ext cx="1844495" cy="31804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400" dirty="0" smtClean="0">
                <a:solidFill>
                  <a:schemeClr val="tx1"/>
                </a:solidFill>
              </a:rPr>
              <a:t>Se suscribe la propuesta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575402" y="3236998"/>
            <a:ext cx="1854538" cy="31804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es-MX" sz="1300" dirty="0" smtClean="0">
                <a:solidFill>
                  <a:schemeClr val="tx1"/>
                </a:solidFill>
              </a:rPr>
              <a:t>En general se cumple con los tiempos establecidos en los calendarios de entregas proporcionados a los compradores. </a:t>
            </a:r>
          </a:p>
          <a:p>
            <a:pPr algn="just"/>
            <a:endParaRPr lang="es-MX" sz="1300" dirty="0">
              <a:solidFill>
                <a:schemeClr val="tx1"/>
              </a:solidFill>
            </a:endParaRPr>
          </a:p>
          <a:p>
            <a:pPr algn="just"/>
            <a:r>
              <a:rPr lang="es-MX" sz="1300" dirty="0" smtClean="0">
                <a:solidFill>
                  <a:schemeClr val="tx1"/>
                </a:solidFill>
              </a:rPr>
              <a:t>La Institución se encuentra en constante innovación y aplicación de nuevas tecnologías para mejorar los tiempos requeridos para efectuar las entregas. (Se anexa </a:t>
            </a:r>
            <a:r>
              <a:rPr lang="es-MX" sz="1300" dirty="0">
                <a:solidFill>
                  <a:schemeClr val="tx1"/>
                </a:solidFill>
              </a:rPr>
              <a:t>tabla estadística</a:t>
            </a:r>
            <a:r>
              <a:rPr lang="es-MX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7482509" y="3246143"/>
            <a:ext cx="1655395" cy="31804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Ya se cumple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180576" y="3248031"/>
            <a:ext cx="1456048" cy="31877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Compromiso cumplido</a:t>
            </a:r>
            <a:endParaRPr lang="es-MX" sz="1400" dirty="0">
              <a:solidFill>
                <a:schemeClr val="tx1"/>
              </a:solidFill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225" y="31959"/>
            <a:ext cx="1544960" cy="544599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3679235" y="3246143"/>
            <a:ext cx="1844495" cy="31804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400" dirty="0" smtClean="0">
                <a:solidFill>
                  <a:schemeClr val="tx1"/>
                </a:solidFill>
              </a:rPr>
              <a:t>Se suscribe la propuesta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660050" y="3255287"/>
            <a:ext cx="1844495" cy="31804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400" dirty="0" smtClean="0">
                <a:solidFill>
                  <a:schemeClr val="tx1"/>
                </a:solidFill>
              </a:rPr>
              <a:t>Propuesta que ya se cumple</a:t>
            </a:r>
            <a:endParaRPr lang="es-MX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40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225" y="31959"/>
            <a:ext cx="1544960" cy="54459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3139" y="398033"/>
            <a:ext cx="7865722" cy="645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81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225" y="31959"/>
            <a:ext cx="1544960" cy="54459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3139" y="344245"/>
            <a:ext cx="7865722" cy="651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79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225" y="31959"/>
            <a:ext cx="1544960" cy="54459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3139" y="311973"/>
            <a:ext cx="7865722" cy="5869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25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225" y="31959"/>
            <a:ext cx="1544960" cy="54459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3139" y="462579"/>
            <a:ext cx="7865722" cy="63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52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225" y="31959"/>
            <a:ext cx="1544960" cy="54459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3139" y="387275"/>
            <a:ext cx="7865722" cy="647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32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45328" y="600565"/>
            <a:ext cx="9698288" cy="15252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SERVICIO DE ADMINISTRACIÓN Y ENAJENACIÓN DE BIENES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EJERCICIO DE PARTICIPACIÓN CIUDADANA 2016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MX" b="1" dirty="0">
              <a:solidFill>
                <a:srgbClr val="F79646">
                  <a:lumMod val="75000"/>
                </a:srgbClr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RESPUESTA DE LA INSTITUCIÓN A LAS PROPUESTAS DE LOS ACTORES SOCIALES</a:t>
            </a:r>
          </a:p>
        </p:txBody>
      </p:sp>
      <p:sp>
        <p:nvSpPr>
          <p:cNvPr id="5" name="Rectángulo 4"/>
          <p:cNvSpPr/>
          <p:nvPr/>
        </p:nvSpPr>
        <p:spPr>
          <a:xfrm>
            <a:off x="945328" y="2183407"/>
            <a:ext cx="2700525" cy="10242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Propuesta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706667" y="2185293"/>
            <a:ext cx="1844495" cy="10315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Respuesta Genérica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612876" y="2183407"/>
            <a:ext cx="3607325" cy="4001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Compromiso de la Institución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612876" y="2631430"/>
            <a:ext cx="1866916" cy="5762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Meta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555661" y="2631430"/>
            <a:ext cx="1655395" cy="5762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Fecha de Cumplimiento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9326880" y="2201695"/>
            <a:ext cx="1316736" cy="10169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Estatus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936277" y="3310151"/>
            <a:ext cx="2700525" cy="31804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400" dirty="0" smtClean="0">
                <a:solidFill>
                  <a:schemeClr val="tx1"/>
                </a:solidFill>
              </a:rPr>
              <a:t>Permitir tomar fotos a los bienes y con estas fotos poder hacer una reclamación. 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3706906" y="3319295"/>
            <a:ext cx="1844495" cy="31804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400" dirty="0" smtClean="0">
                <a:solidFill>
                  <a:schemeClr val="tx1"/>
                </a:solidFill>
              </a:rPr>
              <a:t>Se suscribe la propuesta.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21122" y="3301006"/>
            <a:ext cx="1854538" cy="31804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En cada evento comercial, el Área de Comercialización de Bienes, deberá incluir,</a:t>
            </a:r>
            <a:r>
              <a:rPr lang="es-MX" sz="1400" strike="sngStrike" dirty="0" smtClean="0">
                <a:solidFill>
                  <a:srgbClr val="FF0000"/>
                </a:solidFill>
              </a:rPr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en el apartado de </a:t>
            </a:r>
            <a:r>
              <a:rPr lang="es-MX" sz="1400" dirty="0">
                <a:solidFill>
                  <a:schemeClr val="tx1"/>
                </a:solidFill>
              </a:rPr>
              <a:t>Inspección Física u Ocular de las Bases de Venta,  la opción de que los </a:t>
            </a:r>
            <a:r>
              <a:rPr lang="es-MX" sz="1400" dirty="0" smtClean="0">
                <a:solidFill>
                  <a:schemeClr val="tx1"/>
                </a:solidFill>
              </a:rPr>
              <a:t>interesados que hayan adquirido sus Bases, puedan solicitar fotografías de los lotes de su interés objeto de la subasta.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7592237" y="3301007"/>
            <a:ext cx="1655395" cy="31804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400" dirty="0" smtClean="0">
                <a:solidFill>
                  <a:schemeClr val="tx1"/>
                </a:solidFill>
              </a:rPr>
              <a:t>Próximo Evento Comercial.</a:t>
            </a:r>
            <a:endParaRPr lang="es-MX" dirty="0"/>
          </a:p>
        </p:txBody>
      </p:sp>
      <p:sp>
        <p:nvSpPr>
          <p:cNvPr id="17" name="Rectángulo 16"/>
          <p:cNvSpPr/>
          <p:nvPr/>
        </p:nvSpPr>
        <p:spPr>
          <a:xfrm>
            <a:off x="9336024" y="3312039"/>
            <a:ext cx="1335024" cy="31877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400" dirty="0">
                <a:solidFill>
                  <a:schemeClr val="tx1"/>
                </a:solidFill>
              </a:rPr>
              <a:t>En </a:t>
            </a:r>
            <a:r>
              <a:rPr lang="es-MX" sz="1400" dirty="0" smtClean="0">
                <a:solidFill>
                  <a:schemeClr val="tx1"/>
                </a:solidFill>
              </a:rPr>
              <a:t>proceso de cambiar Bases de Venta. </a:t>
            </a:r>
            <a:endParaRPr lang="es-MX" sz="1400" dirty="0">
              <a:solidFill>
                <a:schemeClr val="tx1"/>
              </a:solidFill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225" y="31959"/>
            <a:ext cx="1544960" cy="56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94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54472" y="600565"/>
            <a:ext cx="9753152" cy="15252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SERVICIO DE ADMINISTRACIÓN Y ENAJENACIÓN DE BIENES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EJERCICIO DE PARTICIPACIÓN CIUDADANA 2016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MX" b="1" dirty="0">
              <a:solidFill>
                <a:srgbClr val="F79646">
                  <a:lumMod val="75000"/>
                </a:srgbClr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RESPUESTA DE LA INSTITUCIÓN A LAS PROPUESTAS DE LOS ACTORES SOCIALES</a:t>
            </a:r>
          </a:p>
        </p:txBody>
      </p:sp>
      <p:sp>
        <p:nvSpPr>
          <p:cNvPr id="5" name="Rectángulo 4"/>
          <p:cNvSpPr/>
          <p:nvPr/>
        </p:nvSpPr>
        <p:spPr>
          <a:xfrm>
            <a:off x="954472" y="2183407"/>
            <a:ext cx="2700525" cy="10242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Propuesta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724955" y="2194437"/>
            <a:ext cx="1844495" cy="10315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Respuesta genérica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622019" y="2192551"/>
            <a:ext cx="3552461" cy="4001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Compromiso de la Institución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622020" y="2631430"/>
            <a:ext cx="1844495" cy="5762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Meta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519085" y="2631430"/>
            <a:ext cx="1655395" cy="5762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Fecha de cumplimiento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9217905" y="2183406"/>
            <a:ext cx="1466949" cy="10169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Estatus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962716" y="3291863"/>
            <a:ext cx="2700525" cy="31804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400" dirty="0" smtClean="0">
                <a:solidFill>
                  <a:schemeClr val="tx1"/>
                </a:solidFill>
              </a:rPr>
              <a:t>Evitar el robo de piezas de las unidades. 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3714716" y="3281082"/>
            <a:ext cx="1844495" cy="31638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400" dirty="0" smtClean="0">
                <a:solidFill>
                  <a:schemeClr val="tx1"/>
                </a:solidFill>
              </a:rPr>
              <a:t>Propuesta que ya se cumple.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13072" y="3273574"/>
            <a:ext cx="1854538" cy="31804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El Comité de Operación que sesiona generalmente cada 15 días,  expone los  </a:t>
            </a:r>
            <a:r>
              <a:rPr lang="es-MX" sz="1400" dirty="0">
                <a:solidFill>
                  <a:schemeClr val="tx1"/>
                </a:solidFill>
              </a:rPr>
              <a:t>casos </a:t>
            </a:r>
            <a:r>
              <a:rPr lang="es-MX" sz="1400" dirty="0" smtClean="0">
                <a:solidFill>
                  <a:schemeClr val="tx1"/>
                </a:solidFill>
              </a:rPr>
              <a:t>en </a:t>
            </a:r>
            <a:r>
              <a:rPr lang="es-MX" sz="1400" dirty="0">
                <a:solidFill>
                  <a:schemeClr val="tx1"/>
                </a:solidFill>
              </a:rPr>
              <a:t>que exista algún bien </a:t>
            </a:r>
            <a:r>
              <a:rPr lang="es-MX" sz="1400" dirty="0" smtClean="0">
                <a:solidFill>
                  <a:schemeClr val="tx1"/>
                </a:solidFill>
              </a:rPr>
              <a:t>con faltantes para que sea valorado, con la finalidad de realizar la devolución del importe pagado por el comprador. Se anexa tabla estadística.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7528229" y="3273575"/>
            <a:ext cx="1655395" cy="31804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400" dirty="0" smtClean="0">
                <a:solidFill>
                  <a:schemeClr val="tx1"/>
                </a:solidFill>
              </a:rPr>
              <a:t>Actividad realizada desde 2008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236390" y="3257175"/>
            <a:ext cx="1466949" cy="31877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400" dirty="0">
                <a:solidFill>
                  <a:schemeClr val="tx1"/>
                </a:solidFill>
              </a:rPr>
              <a:t>Compromiso cumplido</a:t>
            </a: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225" y="31959"/>
            <a:ext cx="1544960" cy="54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80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69015997449EE4893A51A812A2FE08D" ma:contentTypeVersion="1" ma:contentTypeDescription="Crear nuevo documento." ma:contentTypeScope="" ma:versionID="91410fd5c456fb15c8faddb9114fc23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1cd325b05356bdcd3395e26d588ff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E6E99B0-DB69-4F1D-A036-A909BE57B999}"/>
</file>

<file path=customXml/itemProps2.xml><?xml version="1.0" encoding="utf-8"?>
<ds:datastoreItem xmlns:ds="http://schemas.openxmlformats.org/officeDocument/2006/customXml" ds:itemID="{835E4353-6EDC-41DE-BCF9-67B79A59A397}"/>
</file>

<file path=customXml/itemProps3.xml><?xml version="1.0" encoding="utf-8"?>
<ds:datastoreItem xmlns:ds="http://schemas.openxmlformats.org/officeDocument/2006/customXml" ds:itemID="{B15F5ADD-2409-408D-B9B9-1FB1C9A35172}"/>
</file>

<file path=docProps/app.xml><?xml version="1.0" encoding="utf-8"?>
<Properties xmlns="http://schemas.openxmlformats.org/officeDocument/2006/extended-properties" xmlns:vt="http://schemas.openxmlformats.org/officeDocument/2006/docPropsVTypes">
  <TotalTime>2646</TotalTime>
  <Words>667</Words>
  <Application>Microsoft Office PowerPoint</Application>
  <PresentationFormat>Panorámica</PresentationFormat>
  <Paragraphs>87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Silva Perez</dc:creator>
  <cp:lastModifiedBy>Oralia Cantu Suarez</cp:lastModifiedBy>
  <cp:revision>89</cp:revision>
  <cp:lastPrinted>2016-09-22T16:53:19Z</cp:lastPrinted>
  <dcterms:created xsi:type="dcterms:W3CDTF">2015-10-19T19:24:36Z</dcterms:created>
  <dcterms:modified xsi:type="dcterms:W3CDTF">2016-10-11T16:25:58Z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0x010100F69015997449EE4893A51A812A2FE08D</vt:lpwstr>
  </property>
</Properties>
</file>